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60" r:id="rId4"/>
    <p:sldId id="277" r:id="rId5"/>
    <p:sldId id="266" r:id="rId6"/>
    <p:sldId id="267" r:id="rId7"/>
    <p:sldId id="268" r:id="rId8"/>
    <p:sldId id="278" r:id="rId9"/>
    <p:sldId id="259" r:id="rId10"/>
    <p:sldId id="265" r:id="rId11"/>
    <p:sldId id="269" r:id="rId12"/>
    <p:sldId id="258" r:id="rId13"/>
    <p:sldId id="261" r:id="rId14"/>
    <p:sldId id="262" r:id="rId15"/>
    <p:sldId id="263" r:id="rId16"/>
    <p:sldId id="264" r:id="rId17"/>
    <p:sldId id="271" r:id="rId18"/>
    <p:sldId id="272" r:id="rId19"/>
    <p:sldId id="273" r:id="rId20"/>
    <p:sldId id="279" r:id="rId21"/>
    <p:sldId id="280" r:id="rId22"/>
    <p:sldId id="274" r:id="rId23"/>
    <p:sldId id="276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79873" autoAdjust="0"/>
  </p:normalViewPr>
  <p:slideViewPr>
    <p:cSldViewPr snapToGrid="0">
      <p:cViewPr varScale="1">
        <p:scale>
          <a:sx n="67" d="100"/>
          <a:sy n="67" d="100"/>
        </p:scale>
        <p:origin x="14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10993-6520-4EAA-8ACA-BA12BBC816BD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2D54-D653-4AEA-9EF1-26F4937190F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1503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2D54-D653-4AEA-9EF1-26F4937190FA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568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2D54-D653-4AEA-9EF1-26F4937190FA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6788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2D54-D653-4AEA-9EF1-26F4937190FA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90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2D54-D653-4AEA-9EF1-26F4937190FA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6867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2D54-D653-4AEA-9EF1-26F4937190FA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055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2D54-D653-4AEA-9EF1-26F4937190F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526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DD7BB-7313-4BBF-ACAE-9B02BB1D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9773E96-92E3-4EB6-A9CE-4B370AE64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7D17FF0-FD06-4B87-9BA2-27CFCE0A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59EB97-ABF0-4EB2-AECB-0BD0FBF9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B5855F-E4C6-4784-B8C8-92EF1227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05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C6E6B-C435-4155-8CC3-8EB95CD3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4D08D82-7888-4A42-9F4A-34DFA5E84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86EEDC-4D7F-4BB9-A44E-396DCA0F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E11288A-EA02-4B8A-AEA7-4C461BE00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A3AADC-B6B8-49AE-A069-941B767B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984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204AF17-DBB7-4354-9936-B66EE9E33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A0BB4B-A209-4EB3-9D4D-2A54D38FF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9FC93AE-32A6-44AA-92E6-EAB7C332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151D29-F441-4395-8732-447C48C06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7EFAA6-2A66-4C3F-8FEA-CB362497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02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5A38B-0F61-4F05-B62C-EB5E3A11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72D68F-3EDF-458D-A55E-5123EFE66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E82593D-7C79-4C60-AF21-692E071A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FC0C680-5C08-45B8-8F97-92027EE4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4AA5BA9-3BB8-4A8F-BC32-E8A17F85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189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8528-912A-4116-A65C-5DEF62BC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FF4C6E-37EE-4A58-9826-D2D5B928F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B61EA84-F829-4CAB-B9E7-43B1A4C8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B2DAD7-AAB1-4079-8C64-D55F5C6A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394733-AE61-4840-A466-86A02EF9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654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1133A-7F9B-43D4-B7BC-A92BABA6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00117E-540A-4228-B5A9-73F1CC9AC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1733D28-C29D-4BC9-86B8-4EC4EBBE5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EC3C517-2813-40DB-B14B-B70303AC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DA96D22-DF9E-495E-98CB-411B6C0D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66C0C4E-5F5E-4713-B2C1-F85AD972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3354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F8E85-F186-4973-A941-DF0E19B3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F2E4F4-4D09-4CCA-BD0F-38971BF1B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626096E-75B7-403C-918A-6BC47D9F6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B1AF35-B3FF-444B-B8CC-1FA75984E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56E234B-FED0-4A44-9C0F-0E820955E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9EBC7F5-2D1D-4B47-908E-C8CE45542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771BD89-9B11-4909-AC6F-D4C11EA56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200ADAF-DD3E-40A6-9912-0B9267937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560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BE748-1C3B-4920-9350-81442390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76FDF8-0C98-4332-9EAD-24419E9B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E2DB7A6-4905-4589-B7B3-9690EEA9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88A4F2-7C38-4B4E-B4C1-19FEC808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967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177E463-D68E-486C-99DA-321147DF2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4DB08E5-14EB-4E0C-A140-0D11B4DA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CD7C4D0-556E-4038-AF32-420FD158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531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006A4-9276-49E0-9BE6-3984BC11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8B9E54-EB62-4443-87B2-98BCC74B7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CC451B-78E9-408E-9B60-673BFED4A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62B9016-BAF2-48BE-B4C6-33DBF4164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C16CC3F-51BB-49EE-B228-70B8C51A0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5954EF3-47DC-4F30-ABAE-579043A6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877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61AFE-CA7C-4881-A89B-45801CCC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73D9E0D-1E38-4598-BB61-340F4F6AB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C0C335-68E1-4023-99E0-72AB0A4E3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46C603B-D09A-4318-8C00-EFF0481F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D2A6873-E479-40A0-8786-87C76DC7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EA5A0AB-3E52-4665-9C03-D84C845A5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676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5DF419C-95BA-4D05-AB66-139C6717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DE54A92-2C84-472B-AAE4-2828CC51A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10FA3FB-4FEF-4C35-9F0A-114723BE7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B58D0-7E30-429F-A541-D7035119825A}" type="datetimeFigureOut">
              <a:rPr lang="da-DK" smtClean="0"/>
              <a:t>19-01-2026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462D52A-371E-47DF-875A-8FC4136DB7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7298FC-25F5-48C9-A23C-F035E8EC0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11512-815F-43DB-9C4A-2ED3AE7CC6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55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E8AF5-6536-4597-99B5-B9318663A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2950"/>
            <a:ext cx="9144000" cy="4171950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Hvorledes fungerede Armands sø-ur nr. 3, og hvorfor var uret ikke tilstrækkeligt nøjagtigt til at kunne anvendes som kronometer?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872D1BB-0924-488D-8056-953E1CA08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163" y="4229100"/>
            <a:ext cx="8986837" cy="2271711"/>
          </a:xfrm>
        </p:spPr>
        <p:txBody>
          <a:bodyPr>
            <a:normAutofit/>
          </a:bodyPr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Resultaterne  af en undersøgelse af Armands sø-ur.</a:t>
            </a:r>
          </a:p>
          <a:p>
            <a:r>
              <a:rPr lang="da-DK" dirty="0"/>
              <a:t>Af Poul Darnell</a:t>
            </a:r>
          </a:p>
        </p:txBody>
      </p:sp>
    </p:spTree>
    <p:extLst>
      <p:ext uri="{BB962C8B-B14F-4D97-AF65-F5344CB8AC3E}">
        <p14:creationId xmlns:p14="http://schemas.microsoft.com/office/powerpoint/2010/main" val="29950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69B09C-583F-442E-BE11-CBF5CC553A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42900"/>
            <a:ext cx="8243888" cy="605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92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ktangel 2">
                <a:extLst>
                  <a:ext uri="{FF2B5EF4-FFF2-40B4-BE49-F238E27FC236}">
                    <a16:creationId xmlns:a16="http://schemas.microsoft.com/office/drawing/2014/main" id="{0D98C042-A936-40B6-B143-32763E42DE6B}"/>
                  </a:ext>
                </a:extLst>
              </p:cNvPr>
              <p:cNvSpPr/>
              <p:nvPr/>
            </p:nvSpPr>
            <p:spPr>
              <a:xfrm>
                <a:off x="642939" y="500063"/>
                <a:ext cx="9729786" cy="65602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2409825" algn="l"/>
                  </a:tabLst>
                </a:pPr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Sekundviseren drejes 1 omgang i: 	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= 60 sekunder. </a:t>
                </a:r>
                <a:r>
                  <a:rPr lang="da-DK" u="sng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Bemærk de få tandhjul!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2409825" algn="l"/>
                  </a:tabLst>
                </a:pPr>
                <a:r>
                  <a:rPr lang="da-DK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Fordi ganghjulet drejes 1 omgang i 6 sekunder.</a:t>
                </a:r>
              </a:p>
              <a:p>
                <a:pPr>
                  <a:lnSpc>
                    <a:spcPct val="150000"/>
                  </a:lnSpc>
                </a:pPr>
                <a:r>
                  <a:rPr lang="da-DK" dirty="0"/>
                  <a:t>Balancen udfører altså 1 svingning pr. sekund, fordi ganghjulet har 6 tænder. Da 1 time svarer til 3600 sekunder bliver antallet af svingninger pr. time 3600 (i fysikken beregnes svingningstider fra udgangspunkt til udgangspunkt)</a:t>
                </a:r>
              </a:p>
              <a:p>
                <a:pPr>
                  <a:lnSpc>
                    <a:spcPct val="150000"/>
                  </a:lnSpc>
                </a:pPr>
                <a:r>
                  <a:rPr lang="da-DK" u="sng" dirty="0"/>
                  <a:t>Fordi urmagerne regner med halve svingninger pr. time bliver svingningstallet derfor: 2 x 3600</a:t>
                </a:r>
                <a:r>
                  <a:rPr lang="da-DK" dirty="0"/>
                  <a:t> = </a:t>
                </a:r>
                <a:r>
                  <a:rPr lang="da-DK" u="sng" dirty="0"/>
                  <a:t>7.200</a:t>
                </a:r>
                <a:endParaRPr lang="da-DK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2409825" algn="l"/>
                    <a:tab pos="3238500" algn="l"/>
                  </a:tabLst>
                </a:pPr>
                <a:endParaRPr lang="da-DK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2409825" algn="l"/>
                    <a:tab pos="3238500" algn="l"/>
                  </a:tabLst>
                </a:pPr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Minutviseren drejes 1 omgang i: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6 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100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75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80</m:t>
                        </m:r>
                      </m:num>
                      <m:den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10 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</m:t>
                        </m:r>
                      </m:den>
                    </m:f>
                  </m:oMath>
                </a14:m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		= 3600 sekunder = 60 minutter.</a:t>
                </a:r>
                <a:endParaRPr lang="da-DK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2409825" algn="l"/>
                  </a:tabLst>
                </a:pPr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Timeviseren drejes 1 omgang i: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6 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100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75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80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36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48</m:t>
                        </m:r>
                      </m:num>
                      <m:den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10 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 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 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12 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= 43200 sekunder = 12 timer</a:t>
                </a:r>
                <a:endParaRPr lang="da-DK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Armands ur er forsynet med et 2-døgns værk hvilket fremgår af følgende, idet antallet af omdrejninger på snekken er 9:</a:t>
                </a:r>
                <a:endParaRPr lang="da-DK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Antal af omdrejninger af ganghjulet er: </a:t>
                </a:r>
                <a14:m>
                  <m:oMath xmlns:m="http://schemas.openxmlformats.org/officeDocument/2006/math">
                    <m:r>
                      <a:rPr lang="da-DK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9 </m:t>
                    </m:r>
                    <m:r>
                      <a:rPr lang="da-DK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𝑥</m:t>
                    </m:r>
                    <m:f>
                      <m:fPr>
                        <m:ctrlP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60 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80 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75 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100</m:t>
                        </m:r>
                      </m:num>
                      <m:den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12 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10</m:t>
                        </m:r>
                      </m:den>
                    </m:f>
                  </m:oMath>
                </a14:m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	= 27.000</a:t>
                </a:r>
                <a:endParaRPr lang="da-DK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Som nævnt drejes ganghjulet drejes en omgang i:		= 6 sekunder</a:t>
                </a:r>
                <a:endParaRPr lang="da-DK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Gangtid i timer: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27.000 </m:t>
                        </m:r>
                        <m:r>
                          <m:rPr>
                            <m:sty m:val="p"/>
                          </m:rP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 6</m:t>
                        </m:r>
                      </m:num>
                      <m:den>
                        <m:r>
                          <a:rPr lang="da-DK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3.600</m:t>
                        </m:r>
                      </m:den>
                    </m:f>
                  </m:oMath>
                </a14:m>
                <a:r>
                  <a:rPr lang="da-DK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= 45 timer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da-DK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ktangel 2">
                <a:extLst>
                  <a:ext uri="{FF2B5EF4-FFF2-40B4-BE49-F238E27FC236}">
                    <a16:creationId xmlns:a16="http://schemas.microsoft.com/office/drawing/2014/main" id="{0D98C042-A936-40B6-B143-32763E42D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9" y="500063"/>
                <a:ext cx="9729786" cy="6560257"/>
              </a:xfrm>
              <a:prstGeom prst="rect">
                <a:avLst/>
              </a:prstGeom>
              <a:blipFill>
                <a:blip r:embed="rId2"/>
                <a:stretch>
                  <a:fillRect l="-501" r="-376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5932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10875-71A1-46A5-A0EC-B7FBAB78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0844"/>
            <a:ext cx="3932237" cy="900332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/>
              <a:t>Pierre Le </a:t>
            </a:r>
            <a:r>
              <a:rPr lang="da-DK" b="1" dirty="0" err="1"/>
              <a:t>Roy’s</a:t>
            </a:r>
            <a:r>
              <a:rPr lang="da-DK" b="1" dirty="0"/>
              <a:t> kronometer 1766</a:t>
            </a:r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D168CE63-ED05-47CE-8D3B-0A07A3D4CF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r="5081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DB8B2D4-8B77-4CCA-8491-A3E3AC756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a-DK" sz="2000" dirty="0"/>
              <a:t>Armands sø-ur var inspireret af  Pierre Le </a:t>
            </a:r>
            <a:r>
              <a:rPr lang="da-DK" sz="2000" dirty="0" err="1"/>
              <a:t>Roy’s</a:t>
            </a:r>
            <a:r>
              <a:rPr lang="da-DK" sz="2000" dirty="0"/>
              <a:t> kronometer design.</a:t>
            </a:r>
          </a:p>
        </p:txBody>
      </p:sp>
    </p:spTree>
    <p:extLst>
      <p:ext uri="{BB962C8B-B14F-4D97-AF65-F5344CB8AC3E}">
        <p14:creationId xmlns:p14="http://schemas.microsoft.com/office/powerpoint/2010/main" val="89289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D853D-A4F5-43EB-9431-06E6AFFD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3932237" cy="572502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/>
              <a:t>Pierre Le </a:t>
            </a:r>
            <a:r>
              <a:rPr lang="da-DK" b="1" dirty="0" err="1"/>
              <a:t>Roy’s</a:t>
            </a:r>
            <a:r>
              <a:rPr lang="da-DK" b="1" dirty="0"/>
              <a:t> kronometer 1766</a:t>
            </a: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9ACEF227-7838-43CD-85C0-C93F823B7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533816"/>
            <a:ext cx="7094875" cy="5451231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2B0F884-69B9-4A9A-B8AB-CC9022F92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sz="2000" dirty="0"/>
              <a:t>Princippet var her, at impulsen til balancen overførtes direkte fra </a:t>
            </a:r>
            <a:r>
              <a:rPr lang="da-DK" sz="2000"/>
              <a:t>ganghjulet.</a:t>
            </a:r>
          </a:p>
          <a:p>
            <a:endParaRPr lang="da-DK" sz="2000" dirty="0"/>
          </a:p>
          <a:p>
            <a:r>
              <a:rPr lang="da-DK" sz="2000" dirty="0"/>
              <a:t>Illustration fra ”The Marine Chronometer. </a:t>
            </a:r>
            <a:r>
              <a:rPr lang="da-DK" sz="2000" dirty="0" err="1"/>
              <a:t>Its</a:t>
            </a:r>
            <a:r>
              <a:rPr lang="da-DK" sz="2000" dirty="0"/>
              <a:t> </a:t>
            </a:r>
            <a:r>
              <a:rPr lang="da-DK" sz="2000" dirty="0" err="1"/>
              <a:t>History</a:t>
            </a:r>
            <a:r>
              <a:rPr lang="da-DK" sz="2000" dirty="0"/>
              <a:t> and Development”.</a:t>
            </a:r>
          </a:p>
          <a:p>
            <a:r>
              <a:rPr lang="da-DK" sz="2000" dirty="0"/>
              <a:t>Af  Rupert </a:t>
            </a:r>
            <a:r>
              <a:rPr lang="da-DK" sz="2000" dirty="0" err="1"/>
              <a:t>Gould</a:t>
            </a:r>
            <a:r>
              <a:rPr lang="da-DK" sz="2000" dirty="0"/>
              <a:t>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469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60EFB-0F78-4D3F-9AEB-3499B310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56006"/>
          </a:xfrm>
        </p:spPr>
        <p:txBody>
          <a:bodyPr/>
          <a:lstStyle/>
          <a:p>
            <a:pPr algn="ctr"/>
            <a:r>
              <a:rPr lang="da-DK" b="1" dirty="0"/>
              <a:t>Position 1.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95848C9-4569-4B80-8A2E-A63BD8331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0293" y="2360136"/>
            <a:ext cx="3932237" cy="3811588"/>
          </a:xfrm>
        </p:spPr>
        <p:txBody>
          <a:bodyPr>
            <a:normAutofit/>
          </a:bodyPr>
          <a:lstStyle/>
          <a:p>
            <a:r>
              <a:rPr lang="da-DK" sz="2000" u="sng" dirty="0"/>
              <a:t>Pos. 1.</a:t>
            </a:r>
            <a:endParaRPr lang="da-DK" sz="2000" dirty="0"/>
          </a:p>
          <a:p>
            <a:r>
              <a:rPr lang="da-DK" sz="2000" dirty="0"/>
              <a:t>Når balancen drejes frem eller tilbage, og når ganghjulet ikke er i indgreb balancen, da vil ganghjulet være låst ved hjælp af </a:t>
            </a:r>
            <a:r>
              <a:rPr lang="da-DK" sz="2000" dirty="0" err="1"/>
              <a:t>dentanten</a:t>
            </a:r>
            <a:r>
              <a:rPr lang="da-DK" sz="2000" dirty="0"/>
              <a:t>. (Frem er den retning i hvilken ganghjulet påfører balancen en impuls.) </a:t>
            </a:r>
          </a:p>
          <a:p>
            <a:r>
              <a:rPr lang="da-DK" sz="2000" dirty="0"/>
              <a:t>Når balancen drejes tilbage, da vil udløsningsstenen dreje forbi spidsen af </a:t>
            </a:r>
            <a:r>
              <a:rPr lang="da-DK" sz="2000" dirty="0" err="1"/>
              <a:t>dentanten</a:t>
            </a:r>
            <a:r>
              <a:rPr lang="da-DK" sz="2000" dirty="0"/>
              <a:t> uden at frigøre ganghjulet.</a:t>
            </a:r>
          </a:p>
          <a:p>
            <a:endParaRPr lang="da-DK" sz="20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BE87DDE-5AEE-4544-943E-A69046F3835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83396" y="-1330959"/>
            <a:ext cx="6035675" cy="85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1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CC2C3-7B36-4E96-B1BD-D0DA080B0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1772"/>
          </a:xfrm>
        </p:spPr>
        <p:txBody>
          <a:bodyPr/>
          <a:lstStyle/>
          <a:p>
            <a:pPr algn="ctr"/>
            <a:r>
              <a:rPr lang="da-DK" b="1" dirty="0"/>
              <a:t>Position</a:t>
            </a:r>
            <a:r>
              <a:rPr lang="da-DK" dirty="0"/>
              <a:t> 2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3E4F5AC-D0D9-4177-9CEE-435491427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62" y="0"/>
            <a:ext cx="4881489" cy="6900194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AC0044E-7BE0-42A9-98D3-7CF38F4E6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u="sng" dirty="0"/>
              <a:t>Pos. 2.+ 3.</a:t>
            </a:r>
            <a:endParaRPr lang="da-DK" dirty="0"/>
          </a:p>
          <a:p>
            <a:r>
              <a:rPr lang="da-DK" dirty="0"/>
              <a:t>Når balancens omdrejningsretning derimod ændres (til fremad), så vil udløsningsstenen via </a:t>
            </a:r>
            <a:r>
              <a:rPr lang="da-DK" dirty="0" err="1"/>
              <a:t>dentanten</a:t>
            </a:r>
            <a:r>
              <a:rPr lang="da-DK" dirty="0"/>
              <a:t> frigøre ganghjulet, og dette vil drejes og dermed påføre balancen en impuls.</a:t>
            </a:r>
          </a:p>
          <a:p>
            <a:r>
              <a:rPr lang="da-DK" dirty="0"/>
              <a:t>Når ganghjulets tand har passeret balancen, vil ganghjulet blive låst af </a:t>
            </a:r>
            <a:r>
              <a:rPr lang="da-DK" dirty="0" err="1"/>
              <a:t>dentanten</a:t>
            </a:r>
            <a:r>
              <a:rPr lang="da-DK" dirty="0"/>
              <a:t>, og systemet vil være i tilstand som beskrevet i pos. 1.</a:t>
            </a:r>
          </a:p>
          <a:p>
            <a:r>
              <a:rPr lang="da-DK" dirty="0"/>
              <a:t>Vær opmærksom på, at balancens amplitude både er afhængig af balancefjederens egenskaber samt af impulsens størrelse.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2233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C8114-CA92-453D-8B31-4226219F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028700"/>
          </a:xfrm>
        </p:spPr>
        <p:txBody>
          <a:bodyPr/>
          <a:lstStyle/>
          <a:p>
            <a:pPr algn="ctr"/>
            <a:r>
              <a:rPr lang="da-DK" b="1" dirty="0"/>
              <a:t>Position 3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8839DE4-9777-49C9-BA50-77CDD1DBB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u="sng" dirty="0"/>
              <a:t>Pos. 2.+ 3.</a:t>
            </a:r>
            <a:endParaRPr lang="da-DK" dirty="0"/>
          </a:p>
          <a:p>
            <a:r>
              <a:rPr lang="da-DK" dirty="0"/>
              <a:t>Når balancens omdrejningsretning derimod ændres (til fremad), så vil udløsningsstenen via </a:t>
            </a:r>
            <a:r>
              <a:rPr lang="da-DK" dirty="0" err="1"/>
              <a:t>dentanten</a:t>
            </a:r>
            <a:r>
              <a:rPr lang="da-DK" dirty="0"/>
              <a:t> frigøre ganghjulet, og dette vil drejes og dermed påføre balancen en impuls.</a:t>
            </a:r>
          </a:p>
          <a:p>
            <a:r>
              <a:rPr lang="da-DK" dirty="0"/>
              <a:t>Når ganghjulets tand har passeret balancen, vil ganghjulet blive låst af </a:t>
            </a:r>
            <a:r>
              <a:rPr lang="da-DK" dirty="0" err="1"/>
              <a:t>dentanten</a:t>
            </a:r>
            <a:r>
              <a:rPr lang="da-DK" dirty="0"/>
              <a:t>, og systemet vil være i tilstand som beskrevet i pos. 1.</a:t>
            </a:r>
          </a:p>
          <a:p>
            <a:r>
              <a:rPr lang="da-DK" dirty="0"/>
              <a:t>Vær opmærksom på, at balancens amplitude både er afhængig af balancefjederens egenskaber samt af impulsens størrelse.</a:t>
            </a:r>
          </a:p>
          <a:p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E6F0770-B31B-4EC9-B937-F6D1BE03E8B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9630" y="267286"/>
            <a:ext cx="4780205" cy="65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37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67D3CC8-8AFA-4FEE-91DF-3FFB65D19C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57313" y="0"/>
            <a:ext cx="9815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43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DAF4A62-47AD-4DB0-967D-D1AC2B32FD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43051" y="0"/>
            <a:ext cx="95440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76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1DAB7CF-FFDC-4003-8E36-692B8C6E00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0"/>
            <a:ext cx="11115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84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E5D40-FAD3-406C-AF30-FFF5510E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Armand nr. 3 </a:t>
            </a:r>
            <a:br>
              <a:rPr lang="da-DK" b="1" dirty="0"/>
            </a:br>
            <a:r>
              <a:rPr lang="da-DK" b="1" dirty="0"/>
              <a:t>Fremstillet ca. 1786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EDB694-1FCF-432C-9EA9-DA002E565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Armands sø-ure har aldrig været beskrevet tidligere.</a:t>
            </a:r>
          </a:p>
          <a:p>
            <a:r>
              <a:rPr lang="da-DK" dirty="0"/>
              <a:t>Kun 3 stk. eksisterer i dag ud af de 13 stk., som han udførte.</a:t>
            </a:r>
          </a:p>
          <a:p>
            <a:r>
              <a:rPr lang="da-DK" dirty="0"/>
              <a:t>Nr. 3 som er defekt findes i en privat samling i Danmark</a:t>
            </a:r>
          </a:p>
          <a:p>
            <a:r>
              <a:rPr lang="da-DK" dirty="0"/>
              <a:t>Nr. 7 findes på et museum i Schweitz</a:t>
            </a:r>
          </a:p>
          <a:p>
            <a:r>
              <a:rPr lang="da-DK" dirty="0"/>
              <a:t>Nr. 11 findes på Ur museet i Den Gamle By i Århus. </a:t>
            </a:r>
          </a:p>
          <a:p>
            <a:r>
              <a:rPr lang="da-DK" dirty="0"/>
              <a:t>I år 1800 kasserede flåden alle 13 ure og solgte dem.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5903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AD8FC25-0E21-4E5B-B19A-8262E1C2F9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257300"/>
            <a:ext cx="6686550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053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14EDECC-DA22-4A75-AE37-EE54DEBC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1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BC55A4F-AB34-4174-A572-BE0CF8DD7DCD}"/>
              </a:ext>
            </a:extLst>
          </p:cNvPr>
          <p:cNvSpPr/>
          <p:nvPr/>
        </p:nvSpPr>
        <p:spPr>
          <a:xfrm>
            <a:off x="3048000" y="129796"/>
            <a:ext cx="6096000" cy="65984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Generelt om Armand nr. 3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Håndværksmæssigt er uret veludført; men det ville imidlertid være interessant, hvis vi kunne sammenligne urets design med hvad Armand selv har skrevet om de to første ure, der blev testet på Prøvens rejse (nr. 1 og nr. 2), og som er beskrevet i </a:t>
            </a:r>
            <a:r>
              <a:rPr lang="da-D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Løwenørns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bog . Vi må derfor gå ud fra at afvigelserne fra beskrivelsen må være et udtryk for de erfaringer, som er gjort på rejsen, og at Armand derefter har indført forbedringerne i nr. 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bogen er specielt nævnt, at Armand vil anvende stenlejer, for hermed at mindske friktionen. Vi har imidlertid kunne konstatere, at i nr. 3 er der kun anvendt en enkelt rød ende sten, som er placeret i forbindelse med ganghjulet.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bogen er også nævnt, at Armand i lejerne anvender klokkemetal for at undgå smøring med olie. Dette er en mærkværdighed, idet smøring i dette tilfælde er en absolut nødvendighed, fordi klokkemetal består af 78% kobber og 22% tin, som ikke indeholder olie.</a:t>
            </a:r>
            <a:r>
              <a:rPr lang="da-DK" dirty="0"/>
              <a:t> </a:t>
            </a:r>
          </a:p>
          <a:p>
            <a:pPr>
              <a:spcAft>
                <a:spcPts val="0"/>
              </a:spcAft>
            </a:pPr>
            <a:r>
              <a:rPr lang="da-D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Løwenørn</a:t>
            </a: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Paul de. Beretning om en </a:t>
            </a:r>
            <a:r>
              <a:rPr lang="da-D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Reise</a:t>
            </a: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foretaget efter </a:t>
            </a:r>
            <a:r>
              <a:rPr lang="da-D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allernaadigst</a:t>
            </a: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Befaling i </a:t>
            </a:r>
            <a:r>
              <a:rPr lang="da-D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Aarene</a:t>
            </a: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1782 og 1783 med Fregatten Prøven, for at undersøge de i Dannemark forfærdigede Søe-Længde </a:t>
            </a:r>
            <a:r>
              <a:rPr lang="da-D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Uhrer</a:t>
            </a: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Kiøbenhavn</a:t>
            </a: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P. 19-21.</a:t>
            </a:r>
          </a:p>
          <a:p>
            <a:pPr>
              <a:spcAft>
                <a:spcPts val="0"/>
              </a:spcAft>
            </a:pPr>
            <a:r>
              <a:rPr lang="da-D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a-D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89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85DD0-279F-4C0A-8FA2-194DDBC85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Hvorfor Armands ure blev kasseret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881B20-A79B-4F78-8C91-7D833936C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450"/>
            <a:ext cx="10515600" cy="4862513"/>
          </a:xfrm>
        </p:spPr>
        <p:txBody>
          <a:bodyPr/>
          <a:lstStyle/>
          <a:p>
            <a:r>
              <a:rPr lang="da-DK" dirty="0"/>
              <a:t>John Harrison havde fundet ud af at balancen skulle svinge 18.000 gange på 1 time. For at kunne opnå dette svingningstal anvendte han en relativ lille og let balance.</a:t>
            </a:r>
          </a:p>
          <a:p>
            <a:r>
              <a:rPr lang="da-DK" dirty="0"/>
              <a:t>Pierre Le Roy anvendte en stor og tung balance med et lavt svingningstal.</a:t>
            </a:r>
          </a:p>
          <a:p>
            <a:r>
              <a:rPr lang="da-DK" dirty="0"/>
              <a:t>Da Pierre Le Roys kronometer blev testet til søs, viste det sig at store tunge og langsomt svingende balancer blev påvirket af skibets bevægelser i søen, og derved gik uret ikke rigtigt.</a:t>
            </a:r>
          </a:p>
          <a:p>
            <a:r>
              <a:rPr lang="da-DK" dirty="0"/>
              <a:t>Armands sø-ure var konstrueret på samme fejlagtige måde som Pierre Le Roys ure.</a:t>
            </a:r>
          </a:p>
        </p:txBody>
      </p:sp>
    </p:spTree>
    <p:extLst>
      <p:ext uri="{BB962C8B-B14F-4D97-AF65-F5344CB8AC3E}">
        <p14:creationId xmlns:p14="http://schemas.microsoft.com/office/powerpoint/2010/main" val="1756655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3EA07-1FAC-424C-B961-C4116D26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509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/>
              <a:t>Armand nr. 3, som det så ud da det blev fundet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DA07F1D-7A79-49AA-93ED-6E01E8E61B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8" y="1714746"/>
            <a:ext cx="4352925" cy="4574683"/>
          </a:xfr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8D4B4B5-A046-46A9-A038-AFB22DAB94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4485" y="1825625"/>
            <a:ext cx="34370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23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179716A-84DB-4E1D-B578-EFA5B1F0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61" y="0"/>
            <a:ext cx="969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88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4C6AAE0-716C-47DA-8389-62A207453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9C2C8A7-A4AB-4DEA-B80B-2C4E8E345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6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D11358A-706D-4149-A5A9-C5676D15D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3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7201C31-0257-4841-AC2E-25FDB6CE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76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8C279-A164-42DA-94FC-DACAE0C8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Armands sø-ur nr. 3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777F682-B2CF-4426-B35D-BD070B406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97" y="1331842"/>
            <a:ext cx="5620925" cy="5161033"/>
          </a:xfrm>
        </p:spPr>
      </p:pic>
    </p:spTree>
    <p:extLst>
      <p:ext uri="{BB962C8B-B14F-4D97-AF65-F5344CB8AC3E}">
        <p14:creationId xmlns:p14="http://schemas.microsoft.com/office/powerpoint/2010/main" val="2557673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927</Words>
  <Application>Microsoft Office PowerPoint</Application>
  <PresentationFormat>Widescreen</PresentationFormat>
  <Paragraphs>65</Paragraphs>
  <Slides>23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Office-tema</vt:lpstr>
      <vt:lpstr>Hvorledes fungerede Armands sø-ur nr. 3, og hvorfor var uret ikke tilstrækkeligt nøjagtigt til at kunne anvendes som kronometer?</vt:lpstr>
      <vt:lpstr>Armand nr. 3  Fremstillet ca. 1786</vt:lpstr>
      <vt:lpstr>Armand nr. 3, som det så ud da det blev fundet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Armands sø-ur nr. 3</vt:lpstr>
      <vt:lpstr>PowerPoint-præsentation</vt:lpstr>
      <vt:lpstr>PowerPoint-præsentation</vt:lpstr>
      <vt:lpstr>Pierre Le Roy’s kronometer 1766</vt:lpstr>
      <vt:lpstr>Pierre Le Roy’s kronometer 1766</vt:lpstr>
      <vt:lpstr>Position 1.</vt:lpstr>
      <vt:lpstr>Position 2</vt:lpstr>
      <vt:lpstr>Position 3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Hvorfor Armands ure blev kasseret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Hvorledes fungerede Armand nr. 3?</dc:title>
  <dc:creator>Christa Bardram</dc:creator>
  <cp:lastModifiedBy>Christa Bardram</cp:lastModifiedBy>
  <cp:revision>63</cp:revision>
  <dcterms:created xsi:type="dcterms:W3CDTF">2025-10-20T07:34:12Z</dcterms:created>
  <dcterms:modified xsi:type="dcterms:W3CDTF">2026-01-19T13:26:56Z</dcterms:modified>
</cp:coreProperties>
</file>